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1" r:id="rId4"/>
    <p:sldId id="262" r:id="rId5"/>
    <p:sldId id="265" r:id="rId6"/>
    <p:sldId id="266" r:id="rId7"/>
    <p:sldId id="270" r:id="rId8"/>
    <p:sldId id="271" r:id="rId9"/>
    <p:sldId id="272" r:id="rId10"/>
    <p:sldId id="278" r:id="rId11"/>
    <p:sldId id="274" r:id="rId12"/>
    <p:sldId id="279" r:id="rId13"/>
    <p:sldId id="280" r:id="rId14"/>
    <p:sldId id="281" r:id="rId15"/>
    <p:sldId id="282" r:id="rId16"/>
    <p:sldId id="277" r:id="rId17"/>
    <p:sldId id="259" r:id="rId18"/>
  </p:sldIdLst>
  <p:sldSz cx="12192000" cy="6858000"/>
  <p:notesSz cx="6858000" cy="9144000"/>
  <p:embeddedFontLst>
    <p:embeddedFont>
      <p:font typeface="Libre Baskerville" panose="02000000000000000000" pitchFamily="2" charset="0"/>
      <p:regular r:id="rId20"/>
      <p:bold r:id="rId21"/>
      <p: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hnFQsu0qTBRZ+C47HNp0tuHCNk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0E7EFE-8B06-4B36-9C74-FB0E0805564D}" v="177" dt="2024-12-20T19:52:5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07" autoAdjust="0"/>
    <p:restoredTop sz="94660"/>
  </p:normalViewPr>
  <p:slideViewPr>
    <p:cSldViewPr snapToGrid="0">
      <p:cViewPr>
        <p:scale>
          <a:sx n="75" d="100"/>
          <a:sy n="75" d="100"/>
        </p:scale>
        <p:origin x="533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20" name="Google Shape;2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32" name="Google Shape;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39" name="Google Shape;3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46" name="Google Shape;46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54" name="Google Shape;54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85" y="-382772"/>
            <a:ext cx="12190815" cy="669409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D3E857A-C19E-626F-6DF2-69AC4ED7CA72}"/>
              </a:ext>
            </a:extLst>
          </p:cNvPr>
          <p:cNvSpPr/>
          <p:nvPr/>
        </p:nvSpPr>
        <p:spPr>
          <a:xfrm>
            <a:off x="976423" y="3834478"/>
            <a:ext cx="10239154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dirty="0"/>
              <a:t>Music Recommendation System Based on Mood</a:t>
            </a:r>
            <a:endParaRPr lang="en-IN" sz="4000" b="0" cap="none" spc="0" dirty="0">
              <a:ln w="0"/>
              <a:solidFill>
                <a:schemeClr val="tx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08F7E9-AD8F-A196-97C3-601DD4A59012}"/>
              </a:ext>
            </a:extLst>
          </p:cNvPr>
          <p:cNvSpPr txBox="1"/>
          <p:nvPr/>
        </p:nvSpPr>
        <p:spPr>
          <a:xfrm>
            <a:off x="9517626" y="5257568"/>
            <a:ext cx="30086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b="1" dirty="0"/>
          </a:p>
          <a:p>
            <a:r>
              <a:rPr lang="en-IN" b="1" dirty="0"/>
              <a:t>-  HEMA</a:t>
            </a:r>
          </a:p>
          <a:p>
            <a:r>
              <a:rPr lang="en-IN" b="1" dirty="0"/>
              <a:t>   RAHUL</a:t>
            </a:r>
          </a:p>
          <a:p>
            <a:r>
              <a:rPr lang="en-IN" b="1" dirty="0"/>
              <a:t>   SNIGDHA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E965F8-AB8B-AFA4-7B5A-371F716C28C8}"/>
              </a:ext>
            </a:extLst>
          </p:cNvPr>
          <p:cNvSpPr txBox="1"/>
          <p:nvPr/>
        </p:nvSpPr>
        <p:spPr>
          <a:xfrm>
            <a:off x="383458" y="452284"/>
            <a:ext cx="100485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LEARNING MODEL</a:t>
            </a:r>
            <a:r>
              <a:rPr lang="en-IN" sz="4000" b="1" dirty="0"/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C76778-6BC5-615D-30A2-BBE2DA28359C}"/>
              </a:ext>
            </a:extLst>
          </p:cNvPr>
          <p:cNvSpPr txBox="1"/>
          <p:nvPr/>
        </p:nvSpPr>
        <p:spPr>
          <a:xfrm>
            <a:off x="383459" y="1356852"/>
            <a:ext cx="6525341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Used: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2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RandomForest</a:t>
            </a: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Classifier</a:t>
            </a: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was chosen as the machine learning model for this project.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a robust and versatile algorithm that combines multiple decision trees to improve accuracy and prevent overfitting.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Its ability to handle complex datasets makes it well-suited for mood classification based on song features.</a:t>
            </a:r>
          </a:p>
          <a:p>
            <a:b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5139" name="Picture 19">
            <a:extLst>
              <a:ext uri="{FF2B5EF4-FFF2-40B4-BE49-F238E27FC236}">
                <a16:creationId xmlns:a16="http://schemas.microsoft.com/office/drawing/2014/main" id="{79D11299-0832-5DD5-1EF6-CBB5D3FB4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5365" y="1239520"/>
            <a:ext cx="4703346" cy="4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143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A587E9-9ADF-C96E-1F66-566EB7CFEB10}"/>
              </a:ext>
            </a:extLst>
          </p:cNvPr>
          <p:cNvSpPr txBox="1"/>
          <p:nvPr/>
        </p:nvSpPr>
        <p:spPr>
          <a:xfrm>
            <a:off x="375920" y="553528"/>
            <a:ext cx="1063752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TRAINING: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E17405D-2EF6-4EF7-D9F8-9667C56D84C6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74320" y="1430691"/>
            <a:ext cx="6207760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model was trained on a dataset containing key audio features such as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valence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energy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danceability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and others.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These features were standardized using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StandardScaler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ensure uniformity and improve model performance.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training process involved learning patterns in the scaled data to accurately predict mood categories.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1461CB-18DF-7693-47B4-F066D1358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2040" y="0"/>
            <a:ext cx="4759960" cy="454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86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7EEA6B-9055-6143-E5E1-AED7C47E407B}"/>
              </a:ext>
            </a:extLst>
          </p:cNvPr>
          <p:cNvSpPr txBox="1"/>
          <p:nvPr/>
        </p:nvSpPr>
        <p:spPr>
          <a:xfrm>
            <a:off x="274320" y="132080"/>
            <a:ext cx="5933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OUTPUT</a:t>
            </a:r>
            <a:r>
              <a:rPr lang="en-IN" sz="4000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48827A-CC88-A092-8AD2-5035E1F1F7CC}"/>
              </a:ext>
            </a:extLst>
          </p:cNvPr>
          <p:cNvSpPr txBox="1"/>
          <p:nvPr/>
        </p:nvSpPr>
        <p:spPr>
          <a:xfrm>
            <a:off x="274319" y="972046"/>
            <a:ext cx="5725159" cy="5327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model predicts the mood label as a numerical value (encoded format). 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encoded value is then translated back into its corresponding mood category (e.g., Happy, Sad, Relaxed, Energetic) using a </a:t>
            </a:r>
            <a:r>
              <a:rPr lang="en-US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LabelEncoder</a:t>
            </a: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final output aligns the detected mood with user-friendly categories for song recommendations.</a:t>
            </a:r>
            <a:endParaRPr lang="en-I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9F7BDC-C954-730D-87B9-742E1833C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521" y="1681480"/>
            <a:ext cx="5725160" cy="327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317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92D919-8045-4165-46A2-18BE933A0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520" y="-123844"/>
            <a:ext cx="8229600" cy="6586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Tool Used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system uses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Sentiment Intensity Analyzer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from the NLTK library to evaluate the emotional tone of the user input.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analyze the user's text input and extract meaningful emotional cues to aid in mood detection.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Logic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Sentiment scores (positive, negative, and compound) are calculated based on the input text.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These scores are then used to derive key features, such as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valence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(emotional positivity)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energy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which are essential for predicting the user's mood.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219" name="Picture 3">
            <a:extLst>
              <a:ext uri="{FF2B5EF4-FFF2-40B4-BE49-F238E27FC236}">
                <a16:creationId xmlns:a16="http://schemas.microsoft.com/office/drawing/2014/main" id="{E2843055-D4A1-F092-2470-284C458A9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560" y="163830"/>
            <a:ext cx="3423920" cy="262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607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00F8CD-18A9-5366-46AD-9E6048B631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" y="120402"/>
            <a:ext cx="6888480" cy="6617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Mood Detection from User Input: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Sentiment-based features are extracted from the user’s text input using sentiment analysis.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extracted features are fed into the trained model to predict the user’s mood.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Keywords in the input (e.g., "happy," "calm," "sad") are checked for additional mood clues.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no keywords are found, the system uses the sentiment’s compound score to classify the mood.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43" name="Picture 3">
            <a:extLst>
              <a:ext uri="{FF2B5EF4-FFF2-40B4-BE49-F238E27FC236}">
                <a16:creationId xmlns:a16="http://schemas.microsoft.com/office/drawing/2014/main" id="{8BF585C2-2B12-99CE-16C0-7B9AA162E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213360"/>
            <a:ext cx="4992267" cy="298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E88E1C-0F24-0842-575F-0DE1E1044D93}"/>
              </a:ext>
            </a:extLst>
          </p:cNvPr>
          <p:cNvSpPr txBox="1"/>
          <p:nvPr/>
        </p:nvSpPr>
        <p:spPr>
          <a:xfrm>
            <a:off x="8188960" y="3469640"/>
            <a:ext cx="3738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KEYWORDS</a:t>
            </a:r>
          </a:p>
        </p:txBody>
      </p:sp>
    </p:spTree>
    <p:extLst>
      <p:ext uri="{BB962C8B-B14F-4D97-AF65-F5344CB8AC3E}">
        <p14:creationId xmlns:p14="http://schemas.microsoft.com/office/powerpoint/2010/main" val="2200955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62D9D0-CECA-A899-FB6D-886BB9E7C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6413" y="225515"/>
            <a:ext cx="5504147" cy="5724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Outcomes:</a:t>
            </a:r>
            <a:b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Combined a machine learning model with sentiment analysis to accurately detect user moods.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Provided personalized song recommendations tailored to the detected mood.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Highlighted limitations, such as the heavy reliance on user input text for mood classification and the restriction to predefined features and mood categories.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7DF8D0-CDCD-7509-F7A5-3DA78AD63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4837" y="345440"/>
            <a:ext cx="6000750" cy="398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587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14833E-4CA7-AE2A-8F67-4A9B3209FAD8}"/>
              </a:ext>
            </a:extLst>
          </p:cNvPr>
          <p:cNvSpPr/>
          <p:nvPr/>
        </p:nvSpPr>
        <p:spPr>
          <a:xfrm>
            <a:off x="4521826" y="647865"/>
            <a:ext cx="3148347" cy="26483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tx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Arial" panose="020B0604020202020204" pitchFamily="34" charset="0"/>
              </a:rPr>
              <a:t>SUMMARY: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Arial" panose="020B0604020202020204" pitchFamily="34" charset="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08BF497-02DA-C24D-D222-E15DFC628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675321" cy="4111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C239C8-0D5A-4C09-3B18-BA0A0EDFB6F3}"/>
              </a:ext>
            </a:extLst>
          </p:cNvPr>
          <p:cNvSpPr txBox="1"/>
          <p:nvPr/>
        </p:nvSpPr>
        <p:spPr>
          <a:xfrm>
            <a:off x="3968626" y="1164134"/>
            <a:ext cx="735977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Insights:</a:t>
            </a:r>
            <a:b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project successfully showcased a user-friendly music recommendation system that aligns songs with the user's mood, creating a personalized listening experience.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Future improvements include adding more mood categories and features to enhance personalization and expanding the dataset to incorporate a wider variety of music genres and cultural diversity. </a:t>
            </a: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257414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66516" y="1850749"/>
            <a:ext cx="4465643" cy="283431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/>
          <p:nvPr/>
        </p:nvSpPr>
        <p:spPr>
          <a:xfrm>
            <a:off x="1244600" y="2997200"/>
            <a:ext cx="366183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Libre Baskerville"/>
              <a:buNone/>
            </a:pPr>
            <a:r>
              <a:rPr lang="en-IN" sz="4400" b="0" i="0" u="none" strike="noStrike" cap="none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THANK YOU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>
            <a:spLocks noGrp="1"/>
          </p:cNvSpPr>
          <p:nvPr>
            <p:ph type="body" idx="1"/>
          </p:nvPr>
        </p:nvSpPr>
        <p:spPr>
          <a:xfrm>
            <a:off x="684880" y="946979"/>
            <a:ext cx="10515600" cy="2757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dirty="0"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2800" dirty="0">
              <a:effectLst/>
              <a:latin typeface="Arial" panose="020B0604020202020204" pitchFamily="34" charset="0"/>
            </a:endParaRPr>
          </a:p>
          <a:p>
            <a:pPr marL="228600" lvl="0" indent="-13081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dirty="0"/>
          </a:p>
        </p:txBody>
      </p:sp>
      <p:sp>
        <p:nvSpPr>
          <p:cNvPr id="2" name="Google Shape;110;p4">
            <a:extLst>
              <a:ext uri="{FF2B5EF4-FFF2-40B4-BE49-F238E27FC236}">
                <a16:creationId xmlns:a16="http://schemas.microsoft.com/office/drawing/2014/main" id="{15D8D170-A75B-E701-62CB-9348ED5B1B68}"/>
              </a:ext>
            </a:extLst>
          </p:cNvPr>
          <p:cNvSpPr txBox="1">
            <a:spLocks/>
          </p:cNvSpPr>
          <p:nvPr/>
        </p:nvSpPr>
        <p:spPr>
          <a:xfrm>
            <a:off x="472567" y="268553"/>
            <a:ext cx="10515600" cy="678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FF0000"/>
              </a:buClr>
              <a:buSzPts val="4400"/>
            </a:pPr>
            <a:r>
              <a:rPr lang="en-IN" sz="4000" b="1" u="sng" dirty="0">
                <a:solidFill>
                  <a:srgbClr val="FF0000"/>
                </a:solidFill>
              </a:rPr>
              <a:t>AIM: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AED47D-4B40-A5DE-89ED-0471D7A9801D}"/>
              </a:ext>
            </a:extLst>
          </p:cNvPr>
          <p:cNvSpPr txBox="1"/>
          <p:nvPr/>
        </p:nvSpPr>
        <p:spPr>
          <a:xfrm>
            <a:off x="684880" y="1298795"/>
            <a:ext cx="619770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effectLst/>
                <a:latin typeface="TimesNewRomanPSMT"/>
              </a:rPr>
              <a:t> </a:t>
            </a:r>
            <a:r>
              <a:rPr lang="en-IN" sz="2800" dirty="0">
                <a:effectLst/>
                <a:latin typeface="Arial" panose="020B0604020202020204" pitchFamily="34" charset="0"/>
              </a:rPr>
              <a:t>The main objective of this project </a:t>
            </a:r>
            <a:r>
              <a:rPr lang="en-US" sz="2800" b="0" i="0" dirty="0">
                <a:solidFill>
                  <a:srgbClr val="202124"/>
                </a:solidFill>
                <a:effectLst/>
                <a:latin typeface="+mn-lt"/>
              </a:rPr>
              <a:t>is to build a Mood Detection and Song Recommendation System that identifies a user's emotional state based on text input and recommends a list of songs that align with the detected mood.</a:t>
            </a:r>
            <a:endParaRPr lang="en-IN" sz="2800" dirty="0">
              <a:latin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B9C8AE-A1BE-3693-2B03-4C1A47BD8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0568" y="1167599"/>
            <a:ext cx="4176552" cy="4450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0F1E7-7854-46F1-6BF1-D79D3F2C1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OVERVIEW: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18AA8-354F-5D56-BF4D-1E628E46F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dirty="0"/>
              <a:t>Dataset and Preprocessing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dirty="0"/>
              <a:t>Machine Learning Model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dirty="0"/>
              <a:t>Mapping Songs to Moods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dirty="0"/>
              <a:t>Sentiment Analysis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dirty="0"/>
              <a:t>Mood Detection from User Input</a:t>
            </a:r>
            <a:endParaRPr lang="en-IN" dirty="0"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IN" dirty="0"/>
              <a:t>Conclusion and Future Scope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907B5C04-F840-A603-62CE-B19360422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858" y="0"/>
            <a:ext cx="5857142" cy="321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7484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DA985EC-5EF5-D45F-C7B9-89B257724148}"/>
              </a:ext>
            </a:extLst>
          </p:cNvPr>
          <p:cNvSpPr>
            <a:spLocks noGrp="1"/>
          </p:cNvSpPr>
          <p:nvPr/>
        </p:nvSpPr>
        <p:spPr>
          <a:xfrm>
            <a:off x="785813" y="24447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ctr"/>
            <a:r>
              <a:rPr lang="en-IN" sz="6000" dirty="0">
                <a:solidFill>
                  <a:srgbClr val="C00000"/>
                </a:solidFill>
              </a:rPr>
              <a:t>  </a:t>
            </a:r>
            <a:r>
              <a:rPr lang="en-IN" sz="4000" dirty="0">
                <a:solidFill>
                  <a:srgbClr val="FF0000"/>
                </a:solidFill>
              </a:rPr>
              <a:t>DATASET &amp; PREPROCESSING: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5ABC638-EBD0-3ABB-C792-E4469EF7406A}"/>
              </a:ext>
            </a:extLst>
          </p:cNvPr>
          <p:cNvSpPr>
            <a:spLocks noGrp="1"/>
          </p:cNvSpPr>
          <p:nvPr/>
        </p:nvSpPr>
        <p:spPr>
          <a:xfrm>
            <a:off x="376238" y="1408114"/>
            <a:ext cx="11058525" cy="520541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indent="0">
              <a:buNone/>
            </a:pPr>
            <a:r>
              <a:rPr lang="en-IN" dirty="0">
                <a:solidFill>
                  <a:schemeClr val="tx1"/>
                </a:solidFill>
              </a:rPr>
              <a:t>Steps Involved: </a:t>
            </a:r>
          </a:p>
          <a:p>
            <a:pPr marL="0" indent="0">
              <a:buNone/>
            </a:pPr>
            <a:r>
              <a:rPr lang="en-IN" sz="3200" dirty="0">
                <a:solidFill>
                  <a:schemeClr val="accent6">
                    <a:lumMod val="50000"/>
                  </a:schemeClr>
                </a:solidFill>
              </a:rPr>
              <a:t>Data Collection              Data Cleaning            Data Visualization</a:t>
            </a:r>
          </a:p>
          <a:p>
            <a:pPr marL="0" indent="0">
              <a:buNone/>
            </a:pPr>
            <a:endParaRPr lang="en-IN" sz="3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3200" dirty="0">
                <a:solidFill>
                  <a:srgbClr val="0070C0"/>
                </a:solidFill>
              </a:rPr>
              <a:t>                                                                              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D9AFD4FC-E097-6BBD-254E-698AA6A70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326" y="3225536"/>
            <a:ext cx="3098007" cy="2231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7417016-81C5-1C48-1172-29107E5BC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199" y="3225537"/>
            <a:ext cx="3738563" cy="2231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DF35DE6-DDA0-029C-E1FB-0BEC825B88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54" t="3564" r="254" b="18063"/>
          <a:stretch/>
        </p:blipFill>
        <p:spPr>
          <a:xfrm>
            <a:off x="3810000" y="3225537"/>
            <a:ext cx="3738563" cy="22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109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DFC2E18-0D07-50C9-932D-D1BD1BB2AED3}"/>
              </a:ext>
            </a:extLst>
          </p:cNvPr>
          <p:cNvSpPr/>
          <p:nvPr/>
        </p:nvSpPr>
        <p:spPr>
          <a:xfrm>
            <a:off x="1595494" y="316228"/>
            <a:ext cx="317426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RAW DATA 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7B421DA-6941-44F5-2450-7C022EE21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270" y="1229032"/>
            <a:ext cx="11051459" cy="4630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2579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45FB16-F8AA-860D-B3AA-9679856687B3}"/>
              </a:ext>
            </a:extLst>
          </p:cNvPr>
          <p:cNvSpPr/>
          <p:nvPr/>
        </p:nvSpPr>
        <p:spPr>
          <a:xfrm>
            <a:off x="1537213" y="0"/>
            <a:ext cx="44486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CLEANED DATA </a:t>
            </a:r>
            <a:r>
              <a:rPr lang="en-US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: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85763B2-6C93-F7C4-2624-462255F78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12" y="1122363"/>
            <a:ext cx="11395587" cy="470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4994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A6F3287-2D0D-0B68-3366-B8CAA2F35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078042"/>
            <a:ext cx="9837173" cy="5051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8C33A2-AB27-BE13-3C5F-AFDC6E66197E}"/>
              </a:ext>
            </a:extLst>
          </p:cNvPr>
          <p:cNvSpPr txBox="1"/>
          <p:nvPr/>
        </p:nvSpPr>
        <p:spPr>
          <a:xfrm>
            <a:off x="436880" y="217634"/>
            <a:ext cx="66795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VISUALISATIONS:</a:t>
            </a:r>
          </a:p>
        </p:txBody>
      </p:sp>
    </p:spTree>
    <p:extLst>
      <p:ext uri="{BB962C8B-B14F-4D97-AF65-F5344CB8AC3E}">
        <p14:creationId xmlns:p14="http://schemas.microsoft.com/office/powerpoint/2010/main" val="3644842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EAD3F55-60D3-FA5B-C1DA-170D8A365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45" y="516962"/>
            <a:ext cx="10144007" cy="5539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798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3796E2C9-44AC-84D8-3011-CC2494528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29" y="560440"/>
            <a:ext cx="10353368" cy="5083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6764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555</Words>
  <Application>Microsoft Office PowerPoint</Application>
  <PresentationFormat>Widescreen</PresentationFormat>
  <Paragraphs>67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TimesNewRomanPSMT</vt:lpstr>
      <vt:lpstr>Wingdings</vt:lpstr>
      <vt:lpstr>Libre Baskerville</vt:lpstr>
      <vt:lpstr>Arial</vt:lpstr>
      <vt:lpstr>Calibri</vt:lpstr>
      <vt:lpstr>Office Theme</vt:lpstr>
      <vt:lpstr>PowerPoint Presentation</vt:lpstr>
      <vt:lpstr>PowerPoint Presentation</vt:lpstr>
      <vt:lpstr>OVERVIEW: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Raghu Ram Aduri</dc:creator>
  <cp:lastModifiedBy>snigdha sunkara</cp:lastModifiedBy>
  <cp:revision>3</cp:revision>
  <dcterms:created xsi:type="dcterms:W3CDTF">2021-02-16T05:19:01Z</dcterms:created>
  <dcterms:modified xsi:type="dcterms:W3CDTF">2024-12-20T19:58:30Z</dcterms:modified>
</cp:coreProperties>
</file>